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83" r:id="rId2"/>
    <p:sldId id="284" r:id="rId3"/>
    <p:sldId id="285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6" r:id="rId31"/>
    <p:sldId id="355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70" r:id="rId45"/>
    <p:sldId id="369" r:id="rId46"/>
    <p:sldId id="371" r:id="rId47"/>
    <p:sldId id="372" r:id="rId48"/>
    <p:sldId id="373" r:id="rId49"/>
    <p:sldId id="374" r:id="rId50"/>
    <p:sldId id="375" r:id="rId51"/>
    <p:sldId id="376" r:id="rId52"/>
    <p:sldId id="378" r:id="rId53"/>
    <p:sldId id="377" r:id="rId54"/>
    <p:sldId id="379" r:id="rId55"/>
    <p:sldId id="380" r:id="rId56"/>
    <p:sldId id="381" r:id="rId57"/>
    <p:sldId id="382" r:id="rId58"/>
    <p:sldId id="383" r:id="rId59"/>
    <p:sldId id="385" r:id="rId60"/>
    <p:sldId id="384" r:id="rId61"/>
    <p:sldId id="386" r:id="rId62"/>
    <p:sldId id="387" r:id="rId63"/>
    <p:sldId id="388" r:id="rId64"/>
    <p:sldId id="390" r:id="rId65"/>
    <p:sldId id="389" r:id="rId66"/>
    <p:sldId id="391" r:id="rId67"/>
    <p:sldId id="393" r:id="rId68"/>
    <p:sldId id="392" r:id="rId69"/>
    <p:sldId id="394" r:id="rId70"/>
    <p:sldId id="395" r:id="rId71"/>
    <p:sldId id="396" r:id="rId72"/>
    <p:sldId id="397" r:id="rId73"/>
    <p:sldId id="398" r:id="rId74"/>
    <p:sldId id="399" r:id="rId75"/>
    <p:sldId id="401" r:id="rId76"/>
    <p:sldId id="402" r:id="rId77"/>
    <p:sldId id="403" r:id="rId78"/>
    <p:sldId id="404" r:id="rId79"/>
    <p:sldId id="405" r:id="rId80"/>
    <p:sldId id="406" r:id="rId81"/>
    <p:sldId id="407" r:id="rId82"/>
    <p:sldId id="408" r:id="rId83"/>
    <p:sldId id="409" r:id="rId84"/>
    <p:sldId id="410" r:id="rId85"/>
    <p:sldId id="411" r:id="rId86"/>
    <p:sldId id="413" r:id="rId87"/>
    <p:sldId id="414" r:id="rId88"/>
    <p:sldId id="415" r:id="rId89"/>
    <p:sldId id="416" r:id="rId90"/>
    <p:sldId id="417" r:id="rId91"/>
    <p:sldId id="418" r:id="rId92"/>
    <p:sldId id="419" r:id="rId93"/>
    <p:sldId id="420" r:id="rId94"/>
    <p:sldId id="421" r:id="rId95"/>
    <p:sldId id="422" r:id="rId96"/>
    <p:sldId id="423" r:id="rId97"/>
    <p:sldId id="425" r:id="rId98"/>
    <p:sldId id="424" r:id="rId99"/>
    <p:sldId id="426" r:id="rId100"/>
    <p:sldId id="427" r:id="rId101"/>
    <p:sldId id="428" r:id="rId102"/>
    <p:sldId id="429" r:id="rId103"/>
    <p:sldId id="430" r:id="rId104"/>
    <p:sldId id="431" r:id="rId105"/>
    <p:sldId id="432" r:id="rId106"/>
    <p:sldId id="433" r:id="rId10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238" autoAdjust="0"/>
  </p:normalViewPr>
  <p:slideViewPr>
    <p:cSldViewPr>
      <p:cViewPr varScale="1">
        <p:scale>
          <a:sx n="80" d="100"/>
          <a:sy n="80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B4708-8F9F-4011-9CD1-A2C6AE97BAE6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F9A2E-4E36-479C-920F-DFB5CD061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04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51E0-EECC-445F-A231-1F25F80A4A1B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16A4-12E5-43F0-ABD3-42760FF5DE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22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51E0-EECC-445F-A231-1F25F80A4A1B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16A4-12E5-43F0-ABD3-42760FF5DE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352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51E0-EECC-445F-A231-1F25F80A4A1B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16A4-12E5-43F0-ABD3-42760FF5DE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713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51E0-EECC-445F-A231-1F25F80A4A1B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16A4-12E5-43F0-ABD3-42760FF5DE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159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51E0-EECC-445F-A231-1F25F80A4A1B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16A4-12E5-43F0-ABD3-42760FF5DE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924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51E0-EECC-445F-A231-1F25F80A4A1B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16A4-12E5-43F0-ABD3-42760FF5DE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185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51E0-EECC-445F-A231-1F25F80A4A1B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16A4-12E5-43F0-ABD3-42760FF5DE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826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51E0-EECC-445F-A231-1F25F80A4A1B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16A4-12E5-43F0-ABD3-42760FF5DE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833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51E0-EECC-445F-A231-1F25F80A4A1B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16A4-12E5-43F0-ABD3-42760FF5DE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434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51E0-EECC-445F-A231-1F25F80A4A1B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16A4-12E5-43F0-ABD3-42760FF5DE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602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51E0-EECC-445F-A231-1F25F80A4A1B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16A4-12E5-43F0-ABD3-42760FF5DE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438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51E0-EECC-445F-A231-1F25F80A4A1B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716A4-12E5-43F0-ABD3-42760FF5DE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970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52" y="332656"/>
            <a:ext cx="2162175" cy="88582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971600" y="605006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/>
              <a:t>DISEÑO Y EJECUCION DE URBANIZACION PREDIAL</a:t>
            </a:r>
          </a:p>
          <a:p>
            <a:pPr algn="ctr"/>
            <a:r>
              <a:rPr lang="es-MX" sz="3200" dirty="0"/>
              <a:t>Módulo 4</a:t>
            </a:r>
            <a:endParaRPr lang="es-CL" sz="3200" dirty="0"/>
          </a:p>
        </p:txBody>
      </p:sp>
      <p:sp>
        <p:nvSpPr>
          <p:cNvPr id="7" name="6 Rectángulo"/>
          <p:cNvSpPr/>
          <p:nvPr/>
        </p:nvSpPr>
        <p:spPr>
          <a:xfrm>
            <a:off x="2840148" y="5661248"/>
            <a:ext cx="3463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400" dirty="0"/>
              <a:t>Relator: Mauricio Araya 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73" y="2420888"/>
            <a:ext cx="63817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38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Etapas de un proyecto de urbanización :  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rabicPeriod" startAt="5"/>
            </a:pPr>
            <a:r>
              <a:rPr lang="es-CL" sz="2400" dirty="0"/>
              <a:t>Evaluación: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La evaluación positiva de cada una de las etapas de la urbanización deben tener un equilibrio entre factibilidad económica, técnica y medioambiental.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75213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4.6.	Proyecto de Agua Potable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4.6.2. Las especificaciones técnicas: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Como complemento a los planos: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Definen las obras comprendidas en el proyecto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Las obligaciones, atribuciones y responsabilidades, del contratista y la inspección técnica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Cuidados y medidas de seguridad que se deben emplear durante la construcción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Requisitos, características y calidades de los materiales y las actividades constructivas.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0241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4.6.	Proyecto de Agua Potable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4.6.2. Las especificaciones técnicas: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Ejemplo: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movimientos de tierra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rellenos de excavaciones en zanja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retiro y transporte de excedentes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suministro transporte colocación y pruebas de tuberías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obras de refuerzo en hormigón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cámaras de inspección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66" y="1661760"/>
            <a:ext cx="3185075" cy="270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41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4.6.	Proyecto de Agua Potable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4.6.2. Las especificaciones técnicas: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los materiales que pueden utilizarse para la ejecución de la red de agua potable se encuentran: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PVC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HDPE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Fierro Fundido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PEX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Acero galvanizado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Polipropileno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8519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4.6.	Proyecto de Agua Potable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4.6.2. Las especificaciones técnicas: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Una vez ejecutadas las obras, el sistema debe cumplir con: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Impermeabilidad de los líquidos evacuados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hermeticidad a los gases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fácil escurrimiento de los líquidos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resistencia al uso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fácilmente inspeccionable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594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4.6.	Proyecto de Agua Potable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4.6.2. Las especificaciones técnicas: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Una vez ejecutadas las obras, el sistema debe cumplir con: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Asegurar una rápida evacuación de las aguas servidas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evitar depósitos de materiales putrescibles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evitar que pasen olores, microorganismos y gases hacia ambientes habitados.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7009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4.6.	Proyecto de Agua Potable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4.6.3. La memoria de cálculo: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Descripción del terreno indicando: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ubicación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Límites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superficies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destino.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7874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4.6.	Proyecto de Agua Potable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4.6.3. La memoria de cálculo: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Solución técnica: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Este requerimiento depende de: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número de habitantes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dotación por habitante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variación del consumo en el tiempo.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6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Etapas de un proyecto de urbanización :  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rabicPeriod" startAt="6"/>
            </a:pPr>
            <a:r>
              <a:rPr lang="es-CL" sz="2400" dirty="0"/>
              <a:t>Financiamiento: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Es necesario contar los con recursos económicos, los cuales podrán provenir del propio gestor del proyecto, de terceros (inversionistas o bancos) o de ambos.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38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Etapas de un proyecto de urbanización :  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rabicPeriod" startAt="7"/>
            </a:pPr>
            <a:r>
              <a:rPr lang="es-CL" sz="2400" dirty="0"/>
              <a:t>Diseño del proyecto: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Cada una las etapas del proyecto deben tener coherencia entre sí, de manera de lograr la mayor optimización de recursos.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20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Etapas de un proyecto de urbanización :  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rabicPeriod" startAt="8"/>
            </a:pPr>
            <a:r>
              <a:rPr lang="es-CL" sz="2400" dirty="0"/>
              <a:t>Llamado a licitación y adjudicación: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Llamado público o privado, terminado los proyectos y elaborado todos los documentos, la adjudicación queda a criterio del mandante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71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Etapas de un proyecto de urbanización :  8. Llamado a licitación y adjudicación: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El proyecto se elabora por un grupo de profesionales,  ejemplo:</a:t>
            </a:r>
          </a:p>
          <a:p>
            <a:pPr algn="just"/>
            <a:r>
              <a:rPr lang="es-CL" sz="2400" dirty="0"/>
              <a:t> </a:t>
            </a:r>
          </a:p>
          <a:p>
            <a:pPr algn="just"/>
            <a:r>
              <a:rPr lang="es-CL" sz="2400" dirty="0"/>
              <a:t>•	Arquitectos</a:t>
            </a:r>
          </a:p>
          <a:p>
            <a:pPr algn="just"/>
            <a:r>
              <a:rPr lang="es-CL" sz="2400" dirty="0"/>
              <a:t>•	Ingenieros Calculistas</a:t>
            </a:r>
          </a:p>
          <a:p>
            <a:pPr algn="just"/>
            <a:r>
              <a:rPr lang="es-CL" sz="2400" dirty="0"/>
              <a:t>•	Mecánicos de Suelos</a:t>
            </a:r>
          </a:p>
          <a:p>
            <a:pPr algn="just"/>
            <a:r>
              <a:rPr lang="es-CL" sz="2400" dirty="0"/>
              <a:t>•	Proyectistas Sanitarios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00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Etapas de un proyecto de urbanización :  8. Llamado a licitación y adjudicación: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El proyecto se elabora por un grupo de profesionales,  ejemplo:</a:t>
            </a:r>
          </a:p>
          <a:p>
            <a:pPr algn="just"/>
            <a:r>
              <a:rPr lang="es-CL" sz="2400" dirty="0"/>
              <a:t> </a:t>
            </a:r>
          </a:p>
          <a:p>
            <a:pPr algn="just"/>
            <a:r>
              <a:rPr lang="es-CL" sz="2400" dirty="0"/>
              <a:t>•	Proyectistas de Electricidad y Corrientes Débiles</a:t>
            </a:r>
          </a:p>
          <a:p>
            <a:pPr algn="just"/>
            <a:r>
              <a:rPr lang="es-CL" sz="2400" dirty="0"/>
              <a:t>•	Gas </a:t>
            </a:r>
          </a:p>
          <a:p>
            <a:pPr algn="just"/>
            <a:r>
              <a:rPr lang="es-CL" sz="2400" dirty="0"/>
              <a:t>•	Paisajistas.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34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Aspectos de proyecto de urbanización contempla: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Estudio del terreno a urbanizar, analizando condiciones generales y reglamentarias, su topografía, su geología, hidrología, condiciones ambientales e históricas.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3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Aspectos de proyecto de urbanización contempla: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Diseño arquitectónico y de paisajismo, cumpliendo con los requerimientos planteados por el propietario. Generalmente presentado en un anteproyecto y un proyecto definitivo.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579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Aspectos de proyecto de urbanización contempla: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Diseño estructural de pavimentos, de sistemas de sostenimiento de tierra, obras de arte, viaductos, entre otros. Las etapas principales de diseño son: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333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Determinación de solicitaciones a las que se verá afectada la estructura.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Estructuración y especificación de los elementos soportantes.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Diseño de los elementos estructurales y elaboración de planos.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Redacción de especificaciones técnicas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98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1560" y="476672"/>
            <a:ext cx="79208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rgbClr val="FF0000"/>
                </a:solidFill>
              </a:rPr>
              <a:t>CONTENIDO</a:t>
            </a:r>
            <a:endParaRPr lang="es-ES" sz="2400" b="1" u="sng" dirty="0">
              <a:solidFill>
                <a:srgbClr val="FF0000"/>
              </a:solidFill>
            </a:endParaRPr>
          </a:p>
          <a:p>
            <a:pPr algn="ctr"/>
            <a:endParaRPr lang="es-ES" sz="2400" u="sng" dirty="0"/>
          </a:p>
          <a:p>
            <a:pPr marL="342900" indent="-342900">
              <a:buFont typeface="Arial" pitchFamily="34" charset="0"/>
              <a:buChar char="•"/>
            </a:pPr>
            <a:endParaRPr lang="es-E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400" cap="all" dirty="0"/>
              <a:t>Módulo 1: Subdivisión y la Urbanización del Suelo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400" cap="all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400" cap="all" dirty="0"/>
              <a:t>Módulo 2: Permiso para subdividir y urbanizar terrenos rurales o para construcciones fuera de los  límites urbanos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400" cap="all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400" cap="all" dirty="0"/>
              <a:t>Módulo 3: Cambio de Uso de Suelo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400" cap="all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400" cap="all" dirty="0"/>
              <a:t>Módulo 4: El proyecto de urbanización: concepto y contenido documental</a:t>
            </a:r>
          </a:p>
        </p:txBody>
      </p:sp>
    </p:spTree>
    <p:extLst>
      <p:ext uri="{BB962C8B-B14F-4D97-AF65-F5344CB8AC3E}">
        <p14:creationId xmlns:p14="http://schemas.microsoft.com/office/powerpoint/2010/main" val="122555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Diseño de instalaciones: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agua potable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alcantarillado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aguas lluvias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electricidad 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corrientes débiles.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23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Elaborar los documentos para llamar a licitación: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bases administrativas generales y especiales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borrador del contrato de construcción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carta para invitación a participar en propuesta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entre otras.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85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9. Construcción: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Dentro de las etapas conducentes a la ejecución de la obra de construcción, podremos nombrar algunas de las más importantes: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18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/>
              <a:t>9. Construcción: 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Definición de una estrategia de gestión y calidad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Obtención de permisos para ejecutar las Obras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Redacción final y aceptación por las partes del contrato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Planificación y programación de las obras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71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/>
              <a:t>9. Construcción: 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Adquisición de la constructora de materiales, maquinaria y mano de obra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Construcción propiamente tal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Control de cumplimiento de programa.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145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marL="457200" indent="-457200" algn="just">
              <a:buAutoNum type="arabicPeriod" startAt="10"/>
            </a:pPr>
            <a:r>
              <a:rPr lang="es-CL" sz="2400" dirty="0"/>
              <a:t>Puesta en servicio: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Previamente se deberán realizar controles de verificación del correcto funcionamiento de las instalaciones, tales como: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438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/>
              <a:t>10. Puesta en servicio: 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verificación de pruebas y ensayos ejecutados durante el período de construcción, </a:t>
            </a:r>
          </a:p>
          <a:p>
            <a:pPr marL="342900" indent="-342900">
              <a:buFont typeface="Arial" pitchFamily="34" charset="0"/>
              <a:buChar char="•"/>
            </a:pPr>
            <a:endParaRPr lang="es-C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revisión detallada de cada uno de los elementos construidos </a:t>
            </a:r>
          </a:p>
          <a:p>
            <a:pPr marL="342900" indent="-342900">
              <a:buFont typeface="Arial" pitchFamily="34" charset="0"/>
              <a:buChar char="•"/>
            </a:pPr>
            <a:endParaRPr lang="es-C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pruebas de correcto funcionamiento del equipamiento.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0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11"/>
            </a:pPr>
            <a:r>
              <a:rPr lang="es-CL" sz="2400" dirty="0"/>
              <a:t>Operación y mantenimiento: </a:t>
            </a:r>
          </a:p>
          <a:p>
            <a:endParaRPr lang="es-CL" sz="2400" dirty="0"/>
          </a:p>
          <a:p>
            <a:pPr algn="just"/>
            <a:r>
              <a:rPr lang="es-CL" sz="2400" dirty="0"/>
              <a:t>Plan preventivo de mantención para un correcto  funcionamiento durante la vida útil, sin generar reducciones en su estándar.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874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4.2.1.	Conceptos de Loteo y Urbanización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marL="457200" indent="-457200" algn="just">
              <a:buAutoNum type="alphaLcParenR"/>
            </a:pPr>
            <a:r>
              <a:rPr lang="es-CL" sz="2400" dirty="0"/>
              <a:t>Loteo: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La superficie de terreno continua resultante del proceso de división y urbanización del suelo, o de modificaciones, anexiones o sustracciones de la misma.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4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4.2.1.	Conceptos de Loteo y Urbanización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marL="457200" indent="-457200" algn="just">
              <a:buAutoNum type="alphaLcParenR" startAt="2"/>
            </a:pPr>
            <a:r>
              <a:rPr lang="es-CL" sz="2400" dirty="0"/>
              <a:t>Loteo de terrenos: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Proceso de división del suelo, cualquiera sea el número de predios resultantes, cuyo proyecto contempla la apertura de nuevas vías públicas, y su correspondiente urbanización.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7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55564" y="476672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Módulo 4: El proyecto de urbanización: </a:t>
            </a:r>
          </a:p>
          <a:p>
            <a:r>
              <a:rPr lang="es-CL" sz="2400" dirty="0">
                <a:solidFill>
                  <a:srgbClr val="FF0000"/>
                </a:solidFill>
              </a:rPr>
              <a:t>concepto y contenido documental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/>
              <a:t>4.1.	Conceptos Generales de un Proyecto de 	Urbanización</a:t>
            </a:r>
          </a:p>
          <a:p>
            <a:endParaRPr lang="es-CL" sz="2400" dirty="0"/>
          </a:p>
          <a:p>
            <a:r>
              <a:rPr lang="es-CL" sz="2400" dirty="0"/>
              <a:t>4.2.	Loteo y Urbanización</a:t>
            </a:r>
          </a:p>
          <a:p>
            <a:endParaRPr lang="es-CL" sz="2400" dirty="0"/>
          </a:p>
          <a:p>
            <a:r>
              <a:rPr lang="es-CL" sz="2400" dirty="0"/>
              <a:t>4.3.	Proyecto de Pavimentación</a:t>
            </a:r>
          </a:p>
          <a:p>
            <a:endParaRPr lang="es-CL" sz="2400" dirty="0"/>
          </a:p>
          <a:p>
            <a:r>
              <a:rPr lang="es-CL" sz="2400" dirty="0"/>
              <a:t>4.4.	Proyecto de Aguas Lluvias</a:t>
            </a:r>
          </a:p>
          <a:p>
            <a:endParaRPr lang="es-CL" sz="2400" dirty="0"/>
          </a:p>
          <a:p>
            <a:r>
              <a:rPr lang="es-CL" sz="2400" dirty="0"/>
              <a:t>4.5.	Proyecto de Aguas Servidas</a:t>
            </a:r>
          </a:p>
          <a:p>
            <a:endParaRPr lang="es-CL" sz="2400" dirty="0"/>
          </a:p>
          <a:p>
            <a:r>
              <a:rPr lang="es-CL" sz="2400" dirty="0"/>
              <a:t>4.6.	Proyecto de Agua Potable</a:t>
            </a:r>
          </a:p>
        </p:txBody>
      </p:sp>
    </p:spTree>
    <p:extLst>
      <p:ext uri="{BB962C8B-B14F-4D97-AF65-F5344CB8AC3E}">
        <p14:creationId xmlns:p14="http://schemas.microsoft.com/office/powerpoint/2010/main" val="490556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4.2.1.	Conceptos de Loteo y Urbanización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marL="457200" indent="-457200" algn="just">
              <a:buAutoNum type="alphaLcParenR" startAt="3"/>
            </a:pPr>
            <a:r>
              <a:rPr lang="es-CL" sz="2400" dirty="0"/>
              <a:t>La subdivisión predial: Es semejante a un loteo.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Las dos empíricamente corresponden a la división de un terreno, en cambio el loteo tiene un propósito definido, ya sea habitacional, turístico, industrial o de servicios, entre otras.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691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4.2.1.	Conceptos de Loteo y Urbanización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El proceso de subdivisión predial comprende tres casos:</a:t>
            </a:r>
          </a:p>
          <a:p>
            <a:pPr algn="just"/>
            <a:endParaRPr lang="es-CL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s-CL" sz="2400" dirty="0"/>
              <a:t>Subdivisión de un terreno de gran superficie, para la futura construcción de un condominio.</a:t>
            </a:r>
          </a:p>
          <a:p>
            <a:pPr marL="457200" indent="-457200" algn="just">
              <a:buFont typeface="+mj-lt"/>
              <a:buAutoNum type="arabicPeriod"/>
            </a:pPr>
            <a:endParaRPr lang="es-CL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s-CL" sz="2400" dirty="0"/>
              <a:t>Loteos de terrenos con ejecución de urbanización.</a:t>
            </a:r>
          </a:p>
          <a:p>
            <a:pPr marL="457200" indent="-457200" algn="just">
              <a:buFont typeface="+mj-lt"/>
              <a:buAutoNum type="arabicPeriod"/>
            </a:pPr>
            <a:endParaRPr lang="es-CL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s-CL" sz="2400" dirty="0"/>
              <a:t>Terreno con calzada sin pavimentar. En este caso, se otorga, pero obligan a pavimentar.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905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4.2.2.	Urbanizar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/>
              <a:t>Urbanizar consiste en dotar a todos los lotes resultantes de una subdivisión:</a:t>
            </a:r>
          </a:p>
          <a:p>
            <a:endParaRPr lang="es-C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infraestructura vial, sanitaria y energética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obras de alimentación y desagües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plantaciones y obras de ornato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obras de defensa y servicios de terreno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equipamiento y áreas verdes.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5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4.2.3.	Recopilación de Antecedentes para elaborar un Proyecto de Urbanización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/>
              <a:t>Información legal, técnica y económica del predio:  Alguna de estas informaciones se obtienen a través de:</a:t>
            </a:r>
          </a:p>
          <a:p>
            <a:endParaRPr lang="es-CL" sz="2400" dirty="0"/>
          </a:p>
          <a:p>
            <a:pPr marL="457200" indent="-457200">
              <a:buAutoNum type="arabicPeriod"/>
            </a:pPr>
            <a:r>
              <a:rPr lang="es-CL" sz="2400" dirty="0"/>
              <a:t>Estudio de título de la propiedad:</a:t>
            </a:r>
          </a:p>
          <a:p>
            <a:endParaRPr lang="es-C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Certificado no expropiación (Municipal y del SERVIU)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Títulos o escrituras de la propiedad de los últimos 10 años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Copia de inscripción de dominio con vigencia.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22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4.2.3.	Recopilación de Antecedentes para elaborar un Proyecto de Urbanización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/>
              <a:t>Información legal, técnica y económica del predio:  Alguna de estas informaciones se obtienen a través de:</a:t>
            </a:r>
          </a:p>
          <a:p>
            <a:endParaRPr lang="es-CL" sz="2400" dirty="0"/>
          </a:p>
          <a:p>
            <a:r>
              <a:rPr lang="es-CL" sz="2400" dirty="0"/>
              <a:t>1. Estudio de título de la propiedad:</a:t>
            </a:r>
          </a:p>
          <a:p>
            <a:endParaRPr lang="es-C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Certificado de hipotecas, gravámenes y prohibiciones de los últimos 30 años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Certificado de deuda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Pago de contribuciones al día.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940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4.2.3.	Recopilación de Antecedentes para elaborar un Proyecto de Urbanización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/>
              <a:t>Información legal, técnica y económica del predio:  Alguna de estas informaciones se obtienen a través de:</a:t>
            </a:r>
          </a:p>
          <a:p>
            <a:endParaRPr lang="es-CL" sz="2400" dirty="0"/>
          </a:p>
          <a:p>
            <a:r>
              <a:rPr lang="es-CL" sz="2400" dirty="0"/>
              <a:t>2. Certificado de informaciones previas:</a:t>
            </a:r>
          </a:p>
          <a:p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Solicitud para obtener un Certificado de Informaciones Previas (CIP) del terreno a urbanizar (Dirección de Obras Municipales).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08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4.2.3.	Recopilación de Antecedentes para elaborar un Proyecto de Urbanización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/>
              <a:t>Información legal, técnica y económica del predio:  Alguna de estas informaciones se obtienen a través de:</a:t>
            </a:r>
          </a:p>
          <a:p>
            <a:endParaRPr lang="es-CL" sz="2400" dirty="0"/>
          </a:p>
          <a:p>
            <a:r>
              <a:rPr lang="es-CL" sz="2400" dirty="0"/>
              <a:t>•	En la solicitud del CIP se: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Identificará el predio de que se trata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superficie aproximada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incluir un croquis con su ubicación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indicando las calles circundantes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las medidas aproximadas de cada uno de los deslindes.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670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4.2.3.	Recopilación de Antecedentes para elaborar un Proyecto de Urbanización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/>
              <a:t>Información legal, técnica y económica del predio:  Alguna de estas informaciones se obtienen a través de:</a:t>
            </a:r>
          </a:p>
          <a:p>
            <a:endParaRPr lang="es-CL" sz="2400" dirty="0"/>
          </a:p>
          <a:p>
            <a:r>
              <a:rPr lang="es-CL" sz="2400" dirty="0"/>
              <a:t>3. Certificados de factibilidad.</a:t>
            </a:r>
          </a:p>
          <a:p>
            <a:endParaRPr lang="es-CL" sz="2400" dirty="0"/>
          </a:p>
          <a:p>
            <a:pPr algn="just"/>
            <a:r>
              <a:rPr lang="es-CL" sz="2400" dirty="0"/>
              <a:t>Previo a la elaboración de un proyecto de loteo, el interesado deberá acudir a las empresas sanitaria y de energía eléctrica y solicitar el certificado de factibilidad de suministro.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139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4.2.3.	Recopilación de Antecedentes para elaborar un Proyecto de Urbanización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Información legal, técnica y económica del predio:  Alguna de estas informaciones se obtienen a través de: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rabicPeriod" startAt="4"/>
            </a:pPr>
            <a:r>
              <a:rPr lang="es-CL" sz="2400" dirty="0"/>
              <a:t>Levantamiento topográfico: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Identificando en un plano topográfico los deslindes, planimetría y altimetría usando coordenadas georeferenciado.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304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4.2.3.	Recopilación de Antecedentes para elaborar un Proyecto de Urbanización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Información legal, técnica y económica del predio:  Alguna de estas informaciones se obtienen a través de: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5. Calicatas o pozos de reconocimiento: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Estudio de mecánica de suelos para determinar la calidad, tipo, capacidad de soporte, estratigrafía del terreno, entre otras.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36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marL="457200" indent="-457200" algn="just">
              <a:buAutoNum type="alphaLcParenR"/>
            </a:pPr>
            <a:r>
              <a:rPr lang="es-CL" sz="2400" dirty="0"/>
              <a:t>Proyecto: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Conjunto total de actividades que va desde la identificación y definición de una necesidad determinada, hasta el momento en que termina la operación o funcionamiento de los dispositivos de dicha necesidad.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968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4.2.3.	Recopilación de Antecedentes para elaborar un Proyecto de Urbanización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Información legal, técnica y económica del predio:  Alguna de estas informaciones se obtienen a través de: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6. Estudios de Hidrología.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La cual indique antecedentes de la cuenca portante, capacidad de absorción de suelos, existencia de napa freática, entre otras.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20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4.2.3.	Recopilación de Antecedentes para elaborar un Proyecto de Urbanización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Información legal, técnica y económica del predio:  Alguna de estas informaciones se obtienen a través de: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7. Estudio Ambiental.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Asesoría si el proyecto requerirá una DIA o EIA y en que magnitud afectará los costos del proyecto dicho estudio.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87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marL="457200" indent="-457200" algn="just">
              <a:buFont typeface="+mj-lt"/>
              <a:buAutoNum type="alphaLcParenR"/>
            </a:pPr>
            <a:r>
              <a:rPr lang="es-CL" sz="2400" dirty="0"/>
              <a:t>planos de ubicación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CL" sz="2400" dirty="0"/>
              <a:t>planos de planta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CL" sz="2400" dirty="0"/>
              <a:t>altimetría y planimetría del predio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CL" sz="2400" dirty="0"/>
              <a:t>perfiles tipo de espacios de circulación (calles y pasajes)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CL" sz="2400" dirty="0"/>
              <a:t>cuadros de superficies, entre otros.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167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marL="457200" indent="-457200" algn="just">
              <a:buFont typeface="+mj-lt"/>
              <a:buAutoNum type="alphaLcParenR"/>
            </a:pPr>
            <a:r>
              <a:rPr lang="es-CL" sz="2400" dirty="0"/>
              <a:t>Plano de Ubicación:  </a:t>
            </a:r>
          </a:p>
          <a:p>
            <a:pPr marL="457200" indent="-457200" algn="just">
              <a:buFont typeface="+mj-lt"/>
              <a:buAutoNum type="alphaLcParenR"/>
            </a:pPr>
            <a:endParaRPr lang="es-CL" sz="2400" dirty="0"/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a escala no inferior a 1:1.000,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con indicación de las vías o espacios públicos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otros elementos referenciales que faciliten su ubicación.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3836"/>
            <a:ext cx="2433074" cy="210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675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b)	Plano de Planta: </a:t>
            </a:r>
          </a:p>
          <a:p>
            <a:pPr algn="just"/>
            <a:endParaRPr lang="es-CL" sz="24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400" dirty="0"/>
              <a:t>límites del terreno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400" dirty="0"/>
              <a:t>deslindes y frentes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400" dirty="0"/>
              <a:t>accesos principales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400" dirty="0"/>
              <a:t>accesos especiales a vehículos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400" dirty="0"/>
              <a:t>ubicación proyectada de las vías vehiculares y peatonales, su geometría y tipología.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36" y="2751584"/>
            <a:ext cx="3385949" cy="211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723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b)	Plano de Planta: </a:t>
            </a:r>
          </a:p>
          <a:p>
            <a:pPr algn="just"/>
            <a:endParaRPr lang="es-CL" sz="24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400" dirty="0"/>
              <a:t>distribución de las áreas a utilizar en el loteo, uso público, de tránsito o uso habitacional.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400" dirty="0"/>
              <a:t>Dentro de las áreas de uso habitacional señala el porcentaje destinado a uso habitación.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097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lphaLcParenR" startAt="3"/>
            </a:pPr>
            <a:r>
              <a:rPr lang="es-CL" sz="2400" dirty="0"/>
              <a:t>Planimetría y Altimetría:  Planimetría: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indica los límites del terreno,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ubicación de los elementos,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vegetación,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detalles,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absoluta y </a:t>
            </a:r>
            <a:r>
              <a:rPr lang="es-CL" sz="2400" dirty="0" err="1"/>
              <a:t>georeferenciada</a:t>
            </a:r>
            <a:r>
              <a:rPr lang="es-CL" sz="2400" dirty="0"/>
              <a:t> con coordenadas UTM.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887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lphaLcParenR" startAt="3"/>
            </a:pPr>
            <a:r>
              <a:rPr lang="es-CL" sz="2400" dirty="0"/>
              <a:t>Planimetría y Altimetría:  Altimetría:</a:t>
            </a:r>
          </a:p>
          <a:p>
            <a:pPr algn="just"/>
            <a:r>
              <a:rPr lang="es-CL" sz="2400" dirty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curvas de nivel y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perfiles.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19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lphaLcParenR" startAt="3"/>
            </a:pPr>
            <a:r>
              <a:rPr lang="es-CL" sz="2400" dirty="0"/>
              <a:t>Planimetría y Altimetría:  Altimetría:</a:t>
            </a:r>
          </a:p>
          <a:p>
            <a:pPr algn="just"/>
            <a:r>
              <a:rPr lang="es-CL" sz="2400" dirty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Curvas de nivel: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Cotas del terreno a una equidistante una de la otra (por lo general de 0,5 m a 1 m). Entregan información de la extensión completa del terreno.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28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lphaLcParenR" startAt="3"/>
            </a:pPr>
            <a:r>
              <a:rPr lang="es-CL" sz="2400" dirty="0"/>
              <a:t>Planimetría y Altimetría:  Altimetría:</a:t>
            </a:r>
          </a:p>
          <a:p>
            <a:pPr algn="just"/>
            <a:r>
              <a:rPr lang="es-CL" sz="2400" dirty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Perfiles (longitudinales y transversales):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L" sz="2400" dirty="0"/>
          </a:p>
          <a:p>
            <a:pPr algn="just"/>
            <a:r>
              <a:rPr lang="es-CL" sz="2400" dirty="0"/>
              <a:t>Perfiles longitudinales: entregan información precisa a lo largo de eje descrito.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0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Etapas de un proyecto de urbanización :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rabicPeriod"/>
            </a:pPr>
            <a:r>
              <a:rPr lang="es-CL" sz="2400" dirty="0"/>
              <a:t>Desarrollo de una idea: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Para solucionar una necesidad insatisfecha, la cual podrá ser por ejemplo, la urbanización de un loteo para la posterior construcción de un conjunto habitacional.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79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lphaLcParenR" startAt="3"/>
            </a:pPr>
            <a:r>
              <a:rPr lang="es-CL" sz="2400" dirty="0"/>
              <a:t>Planimetría y Altimetría:  Altimetría:</a:t>
            </a:r>
          </a:p>
          <a:p>
            <a:pPr algn="just"/>
            <a:r>
              <a:rPr lang="es-CL" sz="2400" dirty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Perfil longitudinal: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pavimentación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aguas lluvias y aguas servidas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identificación de niveles y cotas donde se emplazarán las edificaciones u obras a ejecutar.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292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lphaLcParenR" startAt="3"/>
            </a:pPr>
            <a:r>
              <a:rPr lang="es-CL" sz="2400" dirty="0"/>
              <a:t>Planimetría y Altimetría:  Altimetría: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57" y="3361232"/>
            <a:ext cx="6995367" cy="302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865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d)	Perfil tipo de espacios de circulación: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cada uno de los pasajes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calles y/o avenidas del proyecto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perfil tipo por cada espacio de circulación similar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anchos de calzada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anchos de acera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666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d)	Perfil tipo de espacios de circulación: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ubicación del eje de la calzada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anchos de </a:t>
            </a:r>
            <a:r>
              <a:rPr lang="es-CL" sz="2400" dirty="0" err="1"/>
              <a:t>bandejones</a:t>
            </a:r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ubicación de árboles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anchos de acera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distancias de Línea Oficial, etc.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05" y="3933056"/>
            <a:ext cx="3598920" cy="140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187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e)	Cuadro de Superficies: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superficies ocupadas por cada uno de los lotes resultantes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identificados individualmente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y agrupadas por vecindarios o manzanas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Superficies en cesión pública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áreas verdes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822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e)	Cuadro de Superficies: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áreas para realizar actividades deportivas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superficies de equipamiento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superficie edificada total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superficies de circulación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1063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4.2.	Loteo y Urbanización</a:t>
            </a:r>
            <a:endParaRPr lang="es-MX" sz="2800" b="1" dirty="0">
              <a:solidFill>
                <a:srgbClr val="FF0000"/>
              </a:solidFill>
            </a:endParaRPr>
          </a:p>
          <a:p>
            <a:pPr algn="just"/>
            <a:endParaRPr lang="es-MX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4.2.4.	Información del Plano de Loteo: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Dentro de la información entregada, encontramos lo siguiente: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e)	Cuadro de Superficies: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39" y="3390509"/>
            <a:ext cx="6509804" cy="281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2430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Concepto:</a:t>
            </a:r>
          </a:p>
          <a:p>
            <a:pPr algn="just"/>
            <a:endParaRPr lang="es-CL" sz="2400" dirty="0"/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La acción de proporcionar superficies adecuadas para el tránsito de vehículos y personas en los espacios (áreas) de circulación de un loteo (calles y pasajes).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023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Concepto: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Además incluye otras especialidades complementarias como: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geometría (alineamientos geométricos y sección transversal)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infraestructura u obra básica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superestructura (pavimentación propiamente tal)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obras de drenaje y saneamiento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elementos de control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seguridad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iluminación y señalización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estructuras y obras de protección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obras especiales.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7756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4.3.1. Geometría: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Por ser obra lineal, la geometría de las calles y pasajes normalmente se adaptarán a la topografía del lugar mediante alineamientos horizontales y verticales conformados por: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curvas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rectas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pendientes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gradientes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sección transversal.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11" y="3363914"/>
            <a:ext cx="1902277" cy="265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60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Etapas de un proyecto de urbanización :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rabicPeriod" startAt="2"/>
            </a:pPr>
            <a:r>
              <a:rPr lang="es-CL" sz="2400" dirty="0"/>
              <a:t>Análisis de necesidades: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En esta etapa se deben seleccionar las ideas más urgentes, para ello se deben considerar: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0808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4.3.2. Infraestructura: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Todo pavimento requiere, además de sus propias bases de apoyo, una preparación general del terreno que permita obtener tanto la resistencia adecuada como las cotas del futuro perfil longitudinal.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4284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4.3.2. Infraestructura: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Estas cotas traducidas en elevaciones o depresiones del terreno son el resultado de la ejecución de la infraestructura (u obra básica) por medio de cortes (excavación) o terraplenes (rellenos).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8607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4.3.2. Infraestructura: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Si la cota del nivel de </a:t>
            </a:r>
            <a:r>
              <a:rPr lang="es-CL" sz="2400" dirty="0" err="1"/>
              <a:t>subrasante</a:t>
            </a:r>
            <a:r>
              <a:rPr lang="es-CL" sz="2400" dirty="0"/>
              <a:t> se encuentra bajo el nivel de terreno se deben ejecutar faenas de corte del terreno hasta llegar al nivel deseado.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Si el nivel de </a:t>
            </a:r>
            <a:r>
              <a:rPr lang="es-CL" sz="2400" dirty="0" err="1"/>
              <a:t>subrasante</a:t>
            </a:r>
            <a:r>
              <a:rPr lang="es-CL" sz="2400" dirty="0"/>
              <a:t> se encuentra sobre el nivel de terreno se deben ejecutar faenas de terraplén hasta llegar al nivel deseado.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4649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4.3.2. Infraestructura: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Existe la posibilidad que el nivel de </a:t>
            </a:r>
            <a:r>
              <a:rPr lang="es-CL" sz="2400" dirty="0" err="1"/>
              <a:t>subrasante</a:t>
            </a:r>
            <a:r>
              <a:rPr lang="es-CL" sz="2400" dirty="0"/>
              <a:t> se encuentre en el punto medio entre realizar corte y terraplén, en este caso la infraestructura se dice que es mixta.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Otro caso se presenta cuando el nivel de </a:t>
            </a:r>
            <a:r>
              <a:rPr lang="es-CL" sz="2400" dirty="0" err="1"/>
              <a:t>subrasante</a:t>
            </a:r>
            <a:r>
              <a:rPr lang="es-CL" sz="2400" dirty="0"/>
              <a:t> se encuentre al mismo nivel del terreno natural, en este caso sólo se realiza el rebaje necesario para lograr el perfil del camino.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1033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4.3.3. Superestructura: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La superestructura conforma la solución final de pavimentación que habrá de tener la calle.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Estas capas, dependiendo del tipo de pavimento utilizado (rígido o flexible) pueden ser dos;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Base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 err="1"/>
              <a:t>Subbase</a:t>
            </a:r>
            <a:endParaRPr lang="es-C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165599"/>
            <a:ext cx="4178225" cy="215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5971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4.3.3. Superestructura: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La superestructura conforma la solución final de pavimentación que habrá de tener la calle.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 err="1"/>
              <a:t>Subbase</a:t>
            </a:r>
            <a:r>
              <a:rPr lang="es-CL" sz="2400" dirty="0"/>
              <a:t>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es la capa que se encuentra entre el nivel de </a:t>
            </a:r>
            <a:r>
              <a:rPr lang="es-CL" sz="2400" dirty="0" err="1"/>
              <a:t>subrasante</a:t>
            </a:r>
            <a:r>
              <a:rPr lang="es-CL" sz="2400" dirty="0"/>
              <a:t> y la base, y se utilizada sola cuando el pavimento especificado es una losa de hormigón (pavimento rígido).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3577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4.3.3. Superestructura: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La superestructura conforma la solución final de pavimentación que habrá de tener la calle.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Base: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Cuando la solución de pavimentación considera asfalto, la </a:t>
            </a:r>
            <a:r>
              <a:rPr lang="es-CL" sz="2400" dirty="0" err="1"/>
              <a:t>subbase</a:t>
            </a:r>
            <a:r>
              <a:rPr lang="es-CL" sz="2400" dirty="0"/>
              <a:t> debe complementarse con otra capa granular denominada base, ubicada sobre ella.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8607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4.3.3. Superestructura: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La superestructura conforma la solución final de pavimentación que habrá de tener la calle. </a:t>
            </a:r>
          </a:p>
          <a:p>
            <a:pPr algn="just"/>
            <a:endParaRPr lang="es-CL" sz="2400" dirty="0"/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Pavimentos flexibles: </a:t>
            </a:r>
          </a:p>
          <a:p>
            <a:pPr algn="just"/>
            <a:endParaRPr lang="es-CL" sz="2400" dirty="0"/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Son los revestimientos ejecutados con concreto asfálticos, denominados comúnmente pavimento de asfalto.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83" y="2664347"/>
            <a:ext cx="4455882" cy="181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7071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4.3.3. Superestructura: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La superestructura conforma la solución final de pavimentación que habrá de tener la calle. </a:t>
            </a:r>
          </a:p>
          <a:p>
            <a:pPr algn="just"/>
            <a:endParaRPr lang="es-CL" sz="2400" dirty="0"/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Los pavimentos rígidos: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Se refieren a aquellos revestimientos ejecutados con losas de hormigón hidráulico (o simplemente hormigón).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401845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072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4.3.4.	Obras de Drenaje y Saneamiento: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Drenaje: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Con motivos de seguridad al tránsito y durabilidad de la obra, todo proyecto pavimentación, debe contar con elementos de drenaje y saneamiento que eviten la llegada de agua tanto a la superestructura como a la infraestructura, o bien que ésta sea conducida fuera de la obra en caso de afectar alguna de estas estructuras.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5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Etapas de un proyecto de urbanización : 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2.	Análisis de necesidades: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Causas que originan la necesidad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Objetivos que deben satisfacer el proyecto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Priorizar las necesidades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4782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4.3.4.	Obras de Drenaje y Saneamiento: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•	Sumideros y Cámaras de Inspección: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Los sumideros cumplen la función de captar el ingreso del agua de las precipitaciones y conducirlas hacia el colector de aguas lluvias, previamente construido.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19" y="3659533"/>
            <a:ext cx="237937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8410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4.3.4.	Obras de Drenaje y Saneamiento: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•  Aceras y Veredas: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u="sng" dirty="0"/>
              <a:t>Acera</a:t>
            </a:r>
            <a:r>
              <a:rPr lang="es-CL" sz="2400" dirty="0"/>
              <a:t>: Es el espacio comprendido entre el borde de la calzada y la línea oficial de las propiedades adyacentes a la calzada.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u="sng" dirty="0"/>
              <a:t>Vereda</a:t>
            </a:r>
            <a:r>
              <a:rPr lang="es-CL" sz="2400" dirty="0"/>
              <a:t>: Este espacio es de circulación peatonal y se ejecuta dentro del proyecto de pavimentación.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76750"/>
            <a:ext cx="229235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7669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4.3.5.	Control y seguridad: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Entre ellos se debe destacar la instalación de: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semáforos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señalización vertical y horizontal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habilitación y demarcación de paraderos y cruces peatonales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iluminación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elementos de control de velocidad.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0431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4.3.	 Proyecto de Pavimentación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4.3.6.	Obras y estructuras especiales: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Resulta frecuente que los proyectos de pavimentación deban incluir también otros proyectos menores como: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puentes y alcantarillas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muros de contención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enrocados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estabilización de taludes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control de erosión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sistema de gaviones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entre otras.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9755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4.4.	 Proyecto de Aguas Lluvias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Un proyecto de aguas lluvias, al igual que cualquier proyecto de ingeniería está compuesto por: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•	planos</a:t>
            </a:r>
          </a:p>
          <a:p>
            <a:pPr algn="just"/>
            <a:r>
              <a:rPr lang="es-CL" sz="2400" dirty="0"/>
              <a:t>•	especificaciones técnicas</a:t>
            </a:r>
          </a:p>
          <a:p>
            <a:pPr algn="just"/>
            <a:r>
              <a:rPr lang="es-CL" sz="2400" dirty="0"/>
              <a:t>•	memorias de cálculo</a:t>
            </a:r>
          </a:p>
          <a:p>
            <a:pPr algn="just"/>
            <a:r>
              <a:rPr lang="es-CL" sz="2400" dirty="0"/>
              <a:t>•	cubicaciones </a:t>
            </a:r>
          </a:p>
          <a:p>
            <a:pPr algn="just"/>
            <a:r>
              <a:rPr lang="es-CL" sz="2400" dirty="0"/>
              <a:t>•	presupuesto oficial.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406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4.4.	 Proyecto de Aguas Lluvias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4.4.1. Planos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lphaLcParenR"/>
            </a:pPr>
            <a:r>
              <a:rPr lang="es-CL" sz="2400" dirty="0"/>
              <a:t>Plano de planta: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Se utiliza como base el plano de pavimentación, en él se ubican: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Tuberías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cámaras de inspección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sumideros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contrafosos y descargas de estos.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4475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4.4.	 Proyecto de Aguas Lluvias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4.4.1. Planos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lphaLcParenR" startAt="2"/>
            </a:pPr>
            <a:r>
              <a:rPr lang="es-CL" sz="2400" dirty="0"/>
              <a:t>Plano de perfiles longitudinales:</a:t>
            </a:r>
          </a:p>
          <a:p>
            <a:pPr marL="457200" indent="-457200" algn="just">
              <a:buAutoNum type="alphaLcParenR" startAt="2"/>
            </a:pPr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Las distancias parciales y acumuladas de los diferentes tramos de las tuberías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Cotas de terreno, de rasante y de </a:t>
            </a:r>
            <a:r>
              <a:rPr lang="es-CL" sz="2400" dirty="0" err="1"/>
              <a:t>radier</a:t>
            </a:r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Diámetros y pendientes de las tuberías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Ubicación de los dados de refuerzos en hormigón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camas de apoyo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cruces de tuberías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volúmenes de excavación.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5744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4.4.	 Proyecto de Aguas Lluvias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4.4.1. Planos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c)	Plano de detalles: </a:t>
            </a:r>
          </a:p>
          <a:p>
            <a:pPr marL="457200" indent="-457200" algn="just">
              <a:buAutoNum type="alphaLcParenR" startAt="2"/>
            </a:pPr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cortes de excavación en zanja especificando sus dimensiones y especificaciones de los materiales de relleno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cortes y detalles de las cámaras de inspección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sumideros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bajadas de agua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contrafosos según corresponda.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960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4.4.	 Proyecto de Aguas Lluvias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4.4.2. Las especificaciones técnicas: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Como complemento a los planos: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Definen las obras comprendidas en el proyecto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Las obligaciones, atribuciones y responsabilidades, del contratista y la inspección técnica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Cuidados y medidas de seguridad que se deben emplear durante la construcción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Requisitos, características y calidades de los materiales y las actividades constructivas.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5631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4.4.	 Proyecto de Aguas Lluvias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4.4.2. Las especificaciones técnicas: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Ejemplo: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movimientos de tierra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rellenos de excavaciones en zanja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retiro y transporte de excedentes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suministro transporte colocación y pruebas de tuberías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obras de refuerzo en hormigón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2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Etapas de un proyecto de urbanización :  </a:t>
            </a:r>
          </a:p>
          <a:p>
            <a:pPr algn="just"/>
            <a:endParaRPr lang="es-CL" sz="2400" dirty="0"/>
          </a:p>
          <a:p>
            <a:pPr marL="457200" indent="-457200" algn="just">
              <a:buAutoNum type="arabicPeriod" startAt="3"/>
            </a:pPr>
            <a:r>
              <a:rPr lang="es-CL" sz="2400" dirty="0"/>
              <a:t>Identificación de soluciones: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En el caso de la urbanización, cada una de las etapas que contemplan un proyecto de urbanización.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1015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4.4.	 Proyecto de Aguas Lluvias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4.4.2. Las especificaciones técnicas: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Ejemplo: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cámaras de inspección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sumideros de aguas lluvias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bajadas de aguas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Contrafosos.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5312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4.4.	 Proyecto de Aguas Lluvias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4.4.2. Las especificaciones técnicas: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Ejemplo: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cámaras de inspección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sumideros de aguas lluvias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bajadas de aguas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Contrafosos.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2368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4.4.	 Proyecto de Aguas Lluvias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4.4.3. La memoria de cálculo: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Descripción del terreno indicando: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ubicación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límites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superficies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destino.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2888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4.4.	 Proyecto de Aguas Lluvias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4.4.3. La memoria de cálculo: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Solución técnica: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áreas portantes propias del terreno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las curvas de intensidad – duración y frecuencia de lluvias de la zona geográfica del terreno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los coeficientes de escorrentías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los tiempos de concentración de las áreas portantes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las velocidades máximas de escurrimiento de las tuberías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Las capacidades de diseño de las obras.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109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4.5.	Proyecto de Aguas Servidas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Un proyecto de aguas servidas, al igual que cualquier proyecto de ingeniería está compuesto por:</a:t>
            </a:r>
          </a:p>
          <a:p>
            <a:pPr algn="just"/>
            <a:endParaRPr lang="es-CL" sz="2400" dirty="0"/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planos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especificaciones técnicas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memorias de cálculo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cubicaciones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presupuesto oficial.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6762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4.5.	Proyecto de Aguas Servidas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4.5.1. Planos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a)	Plano de planta: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Ubicación de las tuberías del colector, indicando sus pendientes, diámetros y largos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cámaras de inspección, las cotas de </a:t>
            </a:r>
            <a:r>
              <a:rPr lang="es-CL" sz="2400" dirty="0" err="1"/>
              <a:t>radier</a:t>
            </a:r>
            <a:r>
              <a:rPr lang="es-CL" sz="2400" dirty="0"/>
              <a:t>, tapa, entrada y salida y la altura de la cámara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cuadros de tuberías de aguas servidas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cuadro de cámaras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perfiles tipos de calles indicando la posición de las tuberías.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2590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4.5.	Proyecto de Aguas Servidas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4.5.1. Planos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a)	Plano de planta: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04" y="2780928"/>
            <a:ext cx="570878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885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4.5.	Proyecto de Aguas Servidas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4.5.1. Planos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b)	Planos de perfiles longitudinales: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Las distancias parciales y acumuladas de los diferentes tramos de las tuberías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entrega las cotas de terreno, de rasante y de </a:t>
            </a:r>
            <a:r>
              <a:rPr lang="es-CL" sz="2400" dirty="0" err="1"/>
              <a:t>radier</a:t>
            </a:r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indica los diámetros y pendientes de las tuberías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camas de apoyo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cruces de tuberías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los volúmenes de excavación necesarios para la correcta instalación de las tuberías.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159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4.5.	Proyecto de Aguas Servidas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4.5.1. Planos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b)	Planos de perfiles longitudinales: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06" y="2616175"/>
            <a:ext cx="5179584" cy="369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21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4.5.	Proyecto de Aguas Servidas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4.5.1. Planos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c) Plano de detalles: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Cortes de excavación en zanja especificando sus dimensiones y especificaciones de los materiales de relleno.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Especifica las dimensiones, materialidades y geometrías de la excavación a ejecutar.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45" y="4149080"/>
            <a:ext cx="30649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82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4.1.	Conceptos Generales de un </a:t>
            </a:r>
          </a:p>
          <a:p>
            <a:r>
              <a:rPr lang="es-CL" sz="2800" b="1" dirty="0">
                <a:solidFill>
                  <a:srgbClr val="FF0000"/>
                </a:solidFill>
              </a:rPr>
              <a:t>Proyecto de Urbanización</a:t>
            </a:r>
          </a:p>
          <a:p>
            <a:endParaRPr lang="es-MX" sz="2800" b="1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FF0000"/>
                </a:solidFill>
              </a:rPr>
              <a:t>4.1.1.	Concepto y etapas de un Proyecto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Etapas de un proyecto de urbanización : 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4. Estudios de factibilidad: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Cada uno de los estudios de factibilidad de servicios deben contemplar una factibilidad positiva.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7769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4.5.	Proyecto de Aguas Servidas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4.5.2. Las especificaciones técnicas: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Como complemento a los planos: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Definen las obras comprendidas en el proyecto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Las obligaciones, atribuciones y responsabilidades, del contratista y la inspección técnica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Cuidados y medidas de seguridad que se deben emplear durante la construcción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Requisitos, características y calidades de los materiales y las actividades constructivas.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613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4.5.	Proyecto de Aguas Servidas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4.5.2. Las especificaciones técnicas: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Como complemento a los planos: Ejemplo: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movimientos de tierra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rellenos de excavaciones en zanja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retiro y transporte de excedentes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suministro transporte colocación y pruebas de tuberías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obras de refuerzo en hormigón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cámaras de inspección.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5687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4.5.	Proyecto de Aguas Servidas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4.5.2. Las especificaciones técnicas: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Una vez ejecutadas las obras, el sistema debe cumplir con: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Impermeabilidad de los líquidos evacuados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hermeticidad a los gases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fácil escurrimiento de los líquidos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resistencia al uso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fácilmente inspeccionable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3908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4.5.	Proyecto de Aguas Servidas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4.5.2. Las especificaciones técnicas: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Una vez ejecutadas las obras, el sistema debe cumplir con: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Asegurar una rápida evacuación de las aguas servidas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evitar depósitos de materiales putrescibles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evitar que pasen olores, microorganismos y gases hacia ambientes habitados.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701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4.5.	Proyecto de Aguas Servidas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4.5.3. La memoria de cálculo: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Descripción del terreno indicando: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ubicación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límites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superficies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destino.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8580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4.5.	Proyecto de Aguas Servidas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4.5.3. La memoria de cálculo: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Solución técnica: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400" dirty="0"/>
              <a:t>Apoyándose sobre la base de cálculo en la cual se describen las Unidades de Equivalencia Hidráulica (UEH) que entrega de cada vivienda al sistema: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CL" sz="2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s-CL" sz="2400" dirty="0"/>
              <a:t>Tipo de material a ejecutar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CL" sz="2400" dirty="0"/>
              <a:t>Las pendientes necesarias para la correcta evacuación de líquidos.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0538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4.6.	Proyecto de Agua Potable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Un proyecto de agua potable, al igual que cualquier proyecto de ingeniería está compuesto por:</a:t>
            </a:r>
          </a:p>
          <a:p>
            <a:pPr algn="just"/>
            <a:endParaRPr lang="es-CL" sz="2400" dirty="0"/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planos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especificaciones técnicas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memorias de cálculo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cubicaciones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presupuesto oficial.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4848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4.6.	Proyecto de Agua Potable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4.6.1. Planos:</a:t>
            </a:r>
          </a:p>
          <a:p>
            <a:pPr algn="just"/>
            <a:endParaRPr lang="es-CL" sz="24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a)  Plano de planta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ubicación de la matriz de agua potable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indicando los nudos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diámetros de las cañerías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largos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materialidad.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47" y="3716042"/>
            <a:ext cx="414527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600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4.6.	Proyecto de Agua Potable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4.6.1. Planos: </a:t>
            </a:r>
            <a:r>
              <a:rPr lang="es-CL" sz="2400" dirty="0"/>
              <a:t>Plano de planta </a:t>
            </a:r>
          </a:p>
          <a:p>
            <a:pPr algn="just"/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El diámetro nominal mínimo de la tubería debe ser de 100mm, en pasajes puede aceptarse hasta 75mm.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También se aprecia la ubicación de la instalación de los grifos de agua potable.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53" y="3789040"/>
            <a:ext cx="316522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4828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5393" y="554072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FF0000"/>
                </a:solidFill>
              </a:rPr>
              <a:t>4.6.	Proyecto de Agua Potable</a:t>
            </a:r>
          </a:p>
          <a:p>
            <a:pPr algn="just"/>
            <a:endParaRPr lang="es-CL" sz="2800" b="1" dirty="0">
              <a:solidFill>
                <a:srgbClr val="FF0000"/>
              </a:solidFill>
            </a:endParaRP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4.6.1. Planos: </a:t>
            </a:r>
          </a:p>
          <a:p>
            <a:pPr algn="just"/>
            <a:endParaRPr lang="es-CL" sz="2400" dirty="0">
              <a:solidFill>
                <a:srgbClr val="FF0000"/>
              </a:solidFill>
            </a:endParaRPr>
          </a:p>
          <a:p>
            <a:pPr algn="just"/>
            <a:r>
              <a:rPr lang="es-CL" sz="2400" dirty="0"/>
              <a:t>b) Plano de detalles:</a:t>
            </a:r>
          </a:p>
          <a:p>
            <a:pPr algn="just"/>
            <a:r>
              <a:rPr lang="es-CL" sz="2400" dirty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Cortes de excavación en zanja especificando sus dimensiones y especificaciones de los materiales de relleno.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/>
              <a:t>Especifica las dimensiones, materialidades y geometrías de la excavación a ejecutar.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174"/>
            <a:ext cx="2163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185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6633</TotalTime>
  <Words>5316</Words>
  <Application>Microsoft Office PowerPoint</Application>
  <PresentationFormat>Presentación en pantalla (4:3)</PresentationFormat>
  <Paragraphs>1108</Paragraphs>
  <Slides>106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106</vt:i4>
      </vt:variant>
    </vt:vector>
  </HeadingPairs>
  <TitlesOfParts>
    <vt:vector size="110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Mineduc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Enlaces</dc:creator>
  <cp:lastModifiedBy>Jean Pierre</cp:lastModifiedBy>
  <cp:revision>344</cp:revision>
  <dcterms:created xsi:type="dcterms:W3CDTF">2020-05-02T20:26:26Z</dcterms:created>
  <dcterms:modified xsi:type="dcterms:W3CDTF">2020-06-09T00:40:42Z</dcterms:modified>
</cp:coreProperties>
</file>