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6858000" cx="12192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gzwikFURycNN/EUydM1d50zQyO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5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5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7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9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9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0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0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1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4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4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3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3"/>
          <p:cNvSpPr txBox="1"/>
          <p:nvPr>
            <p:ph idx="1" type="body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0" name="Google Shape;90;p33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3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3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showMasterSp="0" type="vertTitleAndTx">
  <p:cSld name="VERTICAL_TITLE_AND_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4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4"/>
          <p:cNvSpPr txBox="1"/>
          <p:nvPr>
            <p:ph type="title"/>
          </p:nvPr>
        </p:nvSpPr>
        <p:spPr>
          <a:xfrm rot="5400000">
            <a:off x="7160640" y="1979039"/>
            <a:ext cx="5757421" cy="262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4"/>
          <p:cNvSpPr txBox="1"/>
          <p:nvPr>
            <p:ph idx="1" type="body"/>
          </p:nvPr>
        </p:nvSpPr>
        <p:spPr>
          <a:xfrm rot="5400000">
            <a:off x="1826639" y="-573661"/>
            <a:ext cx="5757422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8" name="Google Shape;98;p34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34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34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5"/>
          <p:cNvSpPr txBox="1"/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" type="subTitle"/>
          </p:nvPr>
        </p:nvSpPr>
        <p:spPr>
          <a:xfrm>
            <a:off x="1100051" y="4455620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" name="Google Shape;29;p25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5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5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32" name="Google Shape;32;p25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6" name="Google Shape;36;p26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6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6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showMasterSp="0" type="secHead">
  <p:cSld name="SECTION_HEADER"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7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7"/>
          <p:cNvSpPr txBox="1"/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7"/>
          <p:cNvSpPr txBox="1"/>
          <p:nvPr>
            <p:ph idx="1" type="body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27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7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7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47" name="Google Shape;47;p2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8"/>
          <p:cNvSpPr txBox="1"/>
          <p:nvPr>
            <p:ph idx="1" type="body"/>
          </p:nvPr>
        </p:nvSpPr>
        <p:spPr>
          <a:xfrm>
            <a:off x="109727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28"/>
          <p:cNvSpPr txBox="1"/>
          <p:nvPr>
            <p:ph idx="2" type="body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2" name="Google Shape;52;p28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8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8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9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9"/>
          <p:cNvSpPr txBox="1"/>
          <p:nvPr>
            <p:ph idx="1" type="body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29"/>
          <p:cNvSpPr txBox="1"/>
          <p:nvPr>
            <p:ph idx="2" type="body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3" type="body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29"/>
          <p:cNvSpPr txBox="1"/>
          <p:nvPr>
            <p:ph idx="4" type="body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1" name="Google Shape;61;p29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0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0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0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showMasterSp="0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1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31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1"/>
          <p:cNvSpPr txBox="1"/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1"/>
          <p:cNvSpPr txBox="1"/>
          <p:nvPr>
            <p:ph idx="1" type="body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4" name="Google Shape;74;p31"/>
          <p:cNvSpPr txBox="1"/>
          <p:nvPr>
            <p:ph idx="2" type="body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31"/>
          <p:cNvSpPr txBox="1"/>
          <p:nvPr>
            <p:ph idx="10" type="dt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1" type="ftr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32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32"/>
          <p:cNvSpPr txBox="1"/>
          <p:nvPr>
            <p:ph type="title"/>
          </p:nvPr>
        </p:nvSpPr>
        <p:spPr>
          <a:xfrm>
            <a:off x="1097280" y="5074920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82" name="Google Shape;82;p32"/>
          <p:cNvPicPr preferRelativeResize="0"/>
          <p:nvPr>
            <p:ph idx="2" type="pic"/>
          </p:nvPr>
        </p:nvPicPr>
        <p:blipFill/>
        <p:spPr>
          <a:xfrm>
            <a:off x="15" y="0"/>
            <a:ext cx="12191985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pic>
      <p:sp>
        <p:nvSpPr>
          <p:cNvPr id="83" name="Google Shape;83;p32"/>
          <p:cNvSpPr txBox="1"/>
          <p:nvPr>
            <p:ph idx="1" type="body"/>
          </p:nvPr>
        </p:nvSpPr>
        <p:spPr>
          <a:xfrm>
            <a:off x="1097280" y="5907023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4" name="Google Shape;84;p32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2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2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3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3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23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3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3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3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17" name="Google Shape;17;p23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superir.gob.cl/biblioteca-digital/normas/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type="ctrTitle"/>
          </p:nvPr>
        </p:nvSpPr>
        <p:spPr>
          <a:xfrm>
            <a:off x="1097280" y="1563003"/>
            <a:ext cx="10058400" cy="2549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CL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 de la Superintendencia de Insolvencia y Reemprendimiento en el Derecho Concursal Chileno. </a:t>
            </a:r>
            <a:br>
              <a:rPr lang="es-CL" sz="3600">
                <a:latin typeface="Arial"/>
                <a:ea typeface="Arial"/>
                <a:cs typeface="Arial"/>
                <a:sym typeface="Arial"/>
              </a:rPr>
            </a:b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"/>
          <p:cNvSpPr txBox="1"/>
          <p:nvPr>
            <p:ph idx="1" type="subTitle"/>
          </p:nvPr>
        </p:nvSpPr>
        <p:spPr>
          <a:xfrm>
            <a:off x="1097280" y="4420109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Yocelin Natalia Carrasco</a:t>
            </a:r>
            <a:endParaRPr cap="none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rPr lang="es-CL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Abogad</a:t>
            </a: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cap="none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1097280" y="286603"/>
            <a:ext cx="10058400" cy="8319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Función fiscalizadora -Facultades específicas</a:t>
            </a:r>
            <a:endParaRPr sz="3200"/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Autorizar nuevas prórroga de realización ordinaria de bienes (art.209)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Solicitar al tribunal la dictación de la resolución de termino del procedimiento de liquidación (art.254)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Solicitar la citación de junta extraordinaria (art.199)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Pagar las 30 UF (art. 40)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1097280" y="572914"/>
            <a:ext cx="10058400" cy="8319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s-CL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Función fiscalizadora - Facultades relativas a las AEI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600"/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s-CL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Procedimiento de Asesorías Económicas de Insolvencia.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475487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r>
              <a:rPr lang="es-C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Autorizar copias de certificado de insolvencia.</a:t>
            </a:r>
            <a:endParaRPr/>
          </a:p>
          <a:p>
            <a:pPr indent="0" lvl="2" marL="475487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2" marL="475487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Fiscalizar las actuaciones del asesor en cualquier momento durante el curso de la asesoría.</a:t>
            </a:r>
            <a:endParaRPr/>
          </a:p>
          <a:p>
            <a:pPr indent="0" lvl="2" marL="475487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2" marL="475487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Confeccionar un  informe de fiscalización del estudio económico, financiero y contable entregado por el asesor.</a:t>
            </a:r>
            <a:endParaRPr/>
          </a:p>
          <a:p>
            <a:pPr indent="0" lvl="2" marL="475487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"/>
          <p:cNvSpPr txBox="1"/>
          <p:nvPr>
            <p:ph type="title"/>
          </p:nvPr>
        </p:nvSpPr>
        <p:spPr>
          <a:xfrm>
            <a:off x="1167618" y="117791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Facultad Interpretativa de ley</a:t>
            </a:r>
            <a:endParaRPr sz="3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3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Interpretar administrativamente las leyes, reglamentos y demás normas que rijan a los fiscalizados.</a:t>
            </a:r>
            <a:endParaRPr/>
          </a:p>
          <a:p>
            <a:pPr indent="-203200" lvl="0" marL="342900" rtl="0" algn="just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91440" rtl="0" algn="just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ts val="2200"/>
              <a:buChar char=" "/>
            </a:pPr>
            <a:r>
              <a:rPr lang="es-CL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Normas de carácter general (regulación de paso de categoría, presentación de garantía, publicación en el Boletín Concursal)</a:t>
            </a:r>
            <a:endParaRPr/>
          </a:p>
          <a:p>
            <a:pPr indent="-15239" lvl="0" marL="91440" rtl="0" algn="just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749808" rtl="0" algn="just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ts val="2200"/>
              <a:buNone/>
            </a:pPr>
            <a:r>
              <a:rPr lang="es-CL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</a:t>
            </a:r>
            <a:r>
              <a:rPr lang="es-CL" sz="22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https://www.superir.gob.cl/biblioteca-digital/normas/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749808" rtl="0" algn="just">
              <a:lnSpc>
                <a:spcPct val="90000"/>
              </a:lnSpc>
              <a:spcBef>
                <a:spcPts val="1025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749808" rtl="0" algn="just">
              <a:lnSpc>
                <a:spcPct val="90000"/>
              </a:lnSpc>
              <a:spcBef>
                <a:spcPts val="1025"/>
              </a:spcBef>
              <a:spcAft>
                <a:spcPts val="0"/>
              </a:spcAft>
              <a:buSzPts val="2200"/>
              <a:buNone/>
            </a:pPr>
            <a:r>
              <a:rPr lang="es-CL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Resoluciones interpretativas.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Función sancionatoria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78" name="Google Shape;178;p14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b="1"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 entes fiscalizados que incurrieren en: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Infracciones a las leyes, reglamentos y demás normas relacionadas con Procedimientos Concursales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Incumplieren las instrucciones, órdenes y normas que les imparta la Superintendencia.</a:t>
            </a:r>
            <a:endParaRPr/>
          </a:p>
          <a:p>
            <a:pPr indent="-215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91440" rtl="0" algn="l">
              <a:lnSpc>
                <a:spcPct val="90000"/>
              </a:lnSpc>
              <a:spcBef>
                <a:spcPts val="730"/>
              </a:spcBef>
              <a:spcAft>
                <a:spcPts val="0"/>
              </a:spcAft>
              <a:buSzPts val="2000"/>
              <a:buChar char=" "/>
            </a:pPr>
            <a:r>
              <a:rPr b="1"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Podrán ser objeto de: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Censura por escrito, multa a beneficio fiscal de 1 hasta 1000 UTM, suspensión hasta por seis meses para asumir en un nuevo Procedimiento Concursal o asesoría económica de insolvencia o la exclusión de la nómina respectiva.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"/>
          <p:cNvSpPr txBox="1"/>
          <p:nvPr>
            <p:ph type="title"/>
          </p:nvPr>
        </p:nvSpPr>
        <p:spPr>
          <a:xfrm>
            <a:off x="1097280" y="633046"/>
            <a:ext cx="10058400" cy="11043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Función sancionatoria - Clasificación de las infracciones.</a:t>
            </a:r>
            <a:endParaRPr sz="3200"/>
          </a:p>
        </p:txBody>
      </p:sp>
      <p:sp>
        <p:nvSpPr>
          <p:cNvPr id="185" name="Google Shape;185;p15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lnSpcReduction="10000"/>
          </a:bodyPr>
          <a:lstStyle/>
          <a:p>
            <a:pPr indent="-127000" lvl="0" marL="9144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b="1"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Leves: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incumplimiento de plazos contenidos en instructivos o en instrucciones específicas de la Superintendencia.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infracción a las demás obligaciones previstas en las normas de carácter general que haya dictado la Superintendencia y que no se consideren infracciones graves o gravísimas.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incumplimiento de leyes, instructivos, circulares o instrucciones particulares emanadas de la Superintendencia, que no ocasionen perjuicio económico directo a la masa, al Deudor o a terceros que tengan interés en el Procedimiento Concursal respectivo.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"/>
          <p:cNvSpPr txBox="1"/>
          <p:nvPr>
            <p:ph type="title"/>
          </p:nvPr>
        </p:nvSpPr>
        <p:spPr>
          <a:xfrm>
            <a:off x="1097280" y="286603"/>
            <a:ext cx="10058400" cy="9654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CL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Función sancionatoria - Clasificación de las infracciones.</a:t>
            </a:r>
            <a:endParaRPr sz="2800"/>
          </a:p>
        </p:txBody>
      </p:sp>
      <p:sp>
        <p:nvSpPr>
          <p:cNvPr id="191" name="Google Shape;191;p16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lnSpcReduction="10000"/>
          </a:bodyPr>
          <a:lstStyle/>
          <a:p>
            <a:pPr indent="-127000" lvl="0" marL="9144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b="1"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Graves: </a:t>
            </a: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incumplimiento de leyes, instructivos o circulares, que ocasionen perjuicio económico a la masa, al Deudor o a terceros que tengan interés en el Procedimiento Concursal respectivo.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91440" rtl="0" algn="just">
              <a:lnSpc>
                <a:spcPct val="115000"/>
              </a:lnSpc>
              <a:spcBef>
                <a:spcPts val="1430"/>
              </a:spcBef>
              <a:spcAft>
                <a:spcPts val="0"/>
              </a:spcAft>
              <a:buSzPts val="2000"/>
              <a:buChar char=" "/>
            </a:pPr>
            <a:r>
              <a:rPr b="1"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Gravísimas: </a:t>
            </a: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incumplimiento de leyes, debidamente representado por medio de instrucciones específicas de la Superintendencia y que ocasionen perjuicio económico a la masa, al Deudor o a terceros que tengan interés en el Procedimiento Concursal respectivo.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Superintendencia podrá determinar la gravedad de las infracciones administrativas no contenidas en los números precedentes.</a:t>
            </a:r>
            <a:endParaRPr/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s-C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Prescripción de la infracción, 3 años contados desde la comisión del hecho.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"/>
          <p:cNvSpPr txBox="1"/>
          <p:nvPr>
            <p:ph type="title"/>
          </p:nvPr>
        </p:nvSpPr>
        <p:spPr>
          <a:xfrm>
            <a:off x="1097280" y="778972"/>
            <a:ext cx="10058400" cy="8106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imes New Roman"/>
              <a:buNone/>
            </a:pP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s-CL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Función sancionatoria - Clasificación de las sanciones</a:t>
            </a:r>
            <a:endParaRPr sz="3600"/>
          </a:p>
        </p:txBody>
      </p:sp>
      <p:sp>
        <p:nvSpPr>
          <p:cNvPr id="197" name="Google Shape;197;p17"/>
          <p:cNvSpPr txBox="1"/>
          <p:nvPr>
            <p:ph idx="1" type="body"/>
          </p:nvPr>
        </p:nvSpPr>
        <p:spPr>
          <a:xfrm>
            <a:off x="1097280" y="1737359"/>
            <a:ext cx="10058400" cy="42195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a) Las </a:t>
            </a:r>
            <a:r>
              <a:rPr b="1"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infracciones leves </a:t>
            </a: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serán sancionadas con censura por escrito o multa a beneficio fiscal de 1 a 50 unidades tributarias mensuales.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800"/>
              <a:buNone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b) Las </a:t>
            </a:r>
            <a:r>
              <a:rPr b="1"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infracciones graves </a:t>
            </a: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serán sancionadas con multa a beneficio fiscal de 51 a 100 unidades tributarias mensuales o suspensión hasta por seis meses para asumir en un nuevo Procedimiento Concursal.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800"/>
              <a:buNone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c) Las </a:t>
            </a:r>
            <a:r>
              <a:rPr b="1"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infracciones gravísimas </a:t>
            </a: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serán sancionadas con multa a beneficio fiscal de 101 a 1000 unidades tributarias mensuales, suspensión hasta por seis meses para asumir en un nuevo Procedimiento Concursal, o la exclusión de la respectiva nómina.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multa específica se determinará apreciando fundadamente la gravedad de la infracción y el perjuicio causado a la masa, al Deudor o a terceros que tengan interés en el Procedimiento Concursal respectivo.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Función sancionatoria - Procedimiento sancionatorio.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203" name="Google Shape;203;p18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Representación</a:t>
            </a:r>
            <a:endParaRPr/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Descargos (10 días al menos)</a:t>
            </a:r>
            <a:endParaRPr/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Medidas probatorias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Resolución definitiva (30 días última diligencia)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2880" lvl="1" marL="384048" rtl="0" algn="just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Merito ejecutivo cobro en caso de multa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Función sancionatoria - Procedimiento sancionatorio.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209" name="Google Shape;209;p19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4572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 startAt="5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Reposición administrativa (5 días)</a:t>
            </a:r>
            <a:endParaRPr/>
          </a:p>
          <a:p>
            <a:pPr indent="-457200" lvl="0" marL="457200" rtl="0" algn="just">
              <a:lnSpc>
                <a:spcPct val="115000"/>
              </a:lnSpc>
              <a:spcBef>
                <a:spcPts val="1480"/>
              </a:spcBef>
              <a:spcAft>
                <a:spcPts val="0"/>
              </a:spcAft>
              <a:buSzPts val="2400"/>
              <a:buFont typeface="Calibri"/>
              <a:buAutoNum type="arabicPeriod" startAt="5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Resolución reposición (10 días)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lnSpc>
                <a:spcPct val="115000"/>
              </a:lnSpc>
              <a:spcBef>
                <a:spcPts val="1480"/>
              </a:spcBef>
              <a:spcAft>
                <a:spcPts val="0"/>
              </a:spcAft>
              <a:buSzPts val="2400"/>
              <a:buFont typeface="Calibri"/>
              <a:buAutoNum type="arabicPeriod" startAt="5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Reclamación judicial (10 días)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Tramitación como procedimiento sumario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 de apelación en efecto devolutivo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0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 Otras funciones otorgadas por la ley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215" name="Google Shape;215;p20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Informar a tribunales y al Ministerio Publico cuando soliciten informes periciales en materias de su competencia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Asesorar al Ministerio de Economía y proponer reformas.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Recibir denuncias dentro de su competencia.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Actuar como ministro de fe respecto de los poderes presentados en la solicitud de Procedimiento de Reorganización Extrajudicial (art. 104)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Superintendencia de Insolvencia y Reemprendimiento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12" name="Google Shape;112;p3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fontScale="92500" lnSpcReduction="20000"/>
          </a:bodyPr>
          <a:lstStyle/>
          <a:p>
            <a:pPr indent="-105727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b="1"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Historia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1929 Sindicatura General de Quiebras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1979 Sindicatura Nacional de Quiebras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1982 Fiscalía Nacional de Quiebras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2002 Superintendencia de Quiebras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2005 Nuevas atribuciones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2014 Superintendencia de Insolvencia y Reemprendimiento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2023 Reforma a la Ley N° 20.720.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5727" lvl="0" marL="91440" rtl="0" algn="l">
              <a:lnSpc>
                <a:spcPct val="160000"/>
              </a:lnSpc>
              <a:spcBef>
                <a:spcPts val="970"/>
              </a:spcBef>
              <a:spcAft>
                <a:spcPts val="0"/>
              </a:spcAft>
              <a:buSzPct val="100000"/>
              <a:buChar char=" "/>
            </a:pPr>
            <a:r>
              <a:rPr b="1"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Naturaleza jurídica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5727" lvl="0" marL="9144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ct val="100000"/>
              <a:buChar char=" "/>
            </a:pPr>
            <a:r>
              <a:rPr lang="es-CL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Servicio público descentralizado con personalidad jurídica y patrimonio propio. Se relaciona con el presidente de la República a través de Ministerio de Economía.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1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 Otras funciones otorgadas por la ley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221" name="Google Shape;221;p21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Respecto de la Insolvencia Transfronteriza: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36576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ts val="24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Órgano competente en caso de Renegociación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36576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ts val="24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Órgano facultado para actuar en el extranjero, facultad delegable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36576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ts val="24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Prestar asistencia adicional al representante extranjero.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Funciones y facultades de la Superintendencia</a:t>
            </a:r>
            <a:br>
              <a:rPr lang="es-CL" sz="32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200"/>
          </a:p>
        </p:txBody>
      </p:sp>
      <p:sp>
        <p:nvSpPr>
          <p:cNvPr id="118" name="Google Shape;118;p4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-C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Registro 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AutoNum type="arabicPeriod"/>
            </a:pPr>
            <a:r>
              <a:rPr lang="es-C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Nominación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AutoNum type="arabicPeriod"/>
            </a:pPr>
            <a:r>
              <a:rPr lang="es-C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Fiscalización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lang="es-C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Interpretativa de ley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AutoNum type="arabicPeriod"/>
            </a:pPr>
            <a:r>
              <a:rPr lang="es-C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Sancionatoria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AutoNum type="arabicPeriod"/>
            </a:pPr>
            <a:r>
              <a:rPr lang="es-C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Otras funciones otorgadas por la ley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Función de Registro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24" name="Google Shape;124;p5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Registro de Procedimientos Concursales, continuación de actividades económicas y AEI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Llevar las nóminas de veedores, liquidadores, árbitros, martilleros concursales, síndicos, administradores de las actividades económicas y asesores económicos de insolvencia.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Boletín Concursal, plataforma a cargo de la Superintendencia.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type="title"/>
          </p:nvPr>
        </p:nvSpPr>
        <p:spPr>
          <a:xfrm>
            <a:off x="1066800" y="263527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Función de Registro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30" name="Google Shape;130;p6"/>
          <p:cNvSpPr txBox="1"/>
          <p:nvPr>
            <p:ph idx="1" type="body"/>
          </p:nvPr>
        </p:nvSpPr>
        <p:spPr>
          <a:xfrm>
            <a:off x="1097280" y="1420837"/>
            <a:ext cx="10058400" cy="4448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fontScale="92500" lnSpcReduction="10000"/>
          </a:bodyPr>
          <a:lstStyle/>
          <a:p>
            <a:pPr indent="-152717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b="1"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Nóminas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Categorías A y B.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Proceso de ingreso.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0970" lvl="0" marL="9144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ct val="1000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Liquidadores, veedores, martilleros y asesores económicos de insolvencia.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0970" lvl="0" marL="9144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ct val="1000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Árbitros concursales.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Garantía de fiel cumplimiento.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0970" lvl="0" marL="9144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ct val="1000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Liquidadores y veedores.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0970" lvl="0" marL="9144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SzPct val="100000"/>
              <a:buChar char=" 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Asesores económicos de insolvencia.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Mantención y exclusión.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Pertenencia simultánea a Nomina de Veedores y Liquidadores.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193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Arial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Nominación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36" name="Google Shape;136;p7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Nominación Veedores.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Nominación liquidadores.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600"/>
              <a:buNone/>
            </a:pPr>
            <a:r>
              <a:rPr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- Liquidación voluntaria y forzosa.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600"/>
              <a:buNone/>
            </a:pPr>
            <a:r>
              <a:rPr lang="es-CL" sz="2600">
                <a:latin typeface="Times New Roman"/>
                <a:ea typeface="Times New Roman"/>
                <a:cs typeface="Times New Roman"/>
                <a:sym typeface="Times New Roman"/>
              </a:rPr>
              <a:t>		-</a:t>
            </a:r>
            <a:r>
              <a:rPr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Cese anticipado. 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Nominación de AEI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s-CL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Nominación de martilleros, árbitros y administrador de la continuidad de actividades económicas del deudor.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Función fiscalizadora</a:t>
            </a:r>
            <a:br>
              <a:rPr lang="es-CL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42" name="Google Shape;142;p8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Supervigilar y fiscalizar las actuaciones de los Veedores, Liquidadores, Martilleros Concursales, Administradores, Asesores económicos y Síndicos.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“Entes fiscalizados” en los procedimientos concursales y asesorías económicas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Aspectos de gestión, técnicos, jurídicos y financieros.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>
            <p:ph type="title"/>
          </p:nvPr>
        </p:nvSpPr>
        <p:spPr>
          <a:xfrm>
            <a:off x="1097280" y="677222"/>
            <a:ext cx="10058400" cy="805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s-CL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Función fiscalizadora - Facultades específicas</a:t>
            </a:r>
            <a:br>
              <a:rPr b="1" lang="es-CL" sz="36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600"/>
          </a:p>
        </p:txBody>
      </p:sp>
      <p:sp>
        <p:nvSpPr>
          <p:cNvPr id="148" name="Google Shape;148;p9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Examinar libros, cuentas, archivos, documentos, contabilidad, bienes de los procedimientos o asesorías.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Impartir a los entes fiscalizados instrucciones de carácter obligatorio y fijar normas para la presentación de informes, cuentas o documentos que deban presentar.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Objetar cuentas finales, insistirlas o hacerse parte.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/>
          <p:nvPr>
            <p:ph type="title"/>
          </p:nvPr>
        </p:nvSpPr>
        <p:spPr>
          <a:xfrm>
            <a:off x="1097280" y="286603"/>
            <a:ext cx="10058400" cy="8319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Función fiscalizadora -Facultades específicas</a:t>
            </a:r>
            <a:endParaRPr sz="3200"/>
          </a:p>
        </p:txBody>
      </p:sp>
      <p:sp>
        <p:nvSpPr>
          <p:cNvPr id="154" name="Google Shape;154;p10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Actuar como querellante en los procedimientos penales relacionados con los procedimientos concursales (art. 463 y sgtes. Código Penal)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Actuar como interviniente en procesos criminales respecto de delitos cometidos por los entes fiscalizados, interponiendo querella o denuncia cuando corresponda.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s-CL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Poner en conocimiento del tribunal cualquier infracción, falta o irregularidad que observe en la conducta del ente fiscalizado y proponer, si lo estima necesario su remoción al juez o su revocación a la junta de acreedores.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trospección">
  <a:themeElements>
    <a:clrScheme name="Retrospección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2022-09-13T13:33:39Z</dcterms:created>
  <dc:creator>Paula Osorio Romero</dc:creator>
</cp:coreProperties>
</file>